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60" r:id="rId6"/>
    <p:sldId id="259" r:id="rId7"/>
    <p:sldId id="262" r:id="rId8"/>
    <p:sldId id="269" r:id="rId9"/>
    <p:sldId id="261" r:id="rId10"/>
    <p:sldId id="263" r:id="rId11"/>
    <p:sldId id="265" r:id="rId12"/>
    <p:sldId id="266" r:id="rId13"/>
    <p:sldId id="264" r:id="rId14"/>
    <p:sldId id="268" r:id="rId15"/>
    <p:sldId id="26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97" autoAdjust="0"/>
  </p:normalViewPr>
  <p:slideViewPr>
    <p:cSldViewPr snapToGrid="0" snapToObjects="1">
      <p:cViewPr varScale="1">
        <p:scale>
          <a:sx n="73" d="100"/>
          <a:sy n="73" d="100"/>
        </p:scale>
        <p:origin x="78" y="3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5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7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10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>
            <a:off x="3948426" y="791737"/>
            <a:ext cx="3183468" cy="3429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1075" y="4320044"/>
            <a:ext cx="73372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56451" flipH="1">
            <a:off x="9366991" y="4033601"/>
            <a:ext cx="959526" cy="14785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880870" flipH="1">
            <a:off x="9416271" y="4383117"/>
            <a:ext cx="524458" cy="10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5AAACA-58D7-41C5-97C6-E7888432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168434"/>
            <a:ext cx="6398950" cy="45869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033" y="438508"/>
            <a:ext cx="6811963" cy="5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sz="320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27" name="말풍선: 모서리가 둥근 사각형 1026"/>
          <p:cNvSpPr/>
          <p:nvPr/>
        </p:nvSpPr>
        <p:spPr>
          <a:xfrm>
            <a:off x="3108341" y="254322"/>
            <a:ext cx="8165345" cy="1697361"/>
          </a:xfrm>
          <a:prstGeom prst="wedgeRoundRectCallout">
            <a:avLst>
              <a:gd name="adj1" fmla="val 2826"/>
              <a:gd name="adj2" fmla="val 8971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전국 감귤산업 중 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큰 비중을 차지하는</a:t>
            </a:r>
          </a:p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제주도의 감귤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의 정확한 소비예측</a:t>
            </a:r>
            <a:r>
              <a:rPr kumimoji="1" lang="en-US" altLang="ko-KR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,</a:t>
            </a:r>
          </a:p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공급량 </a:t>
            </a:r>
            <a:r>
              <a:rPr kumimoji="1" lang="ko-KR" altLang="en-US" sz="3200" dirty="0" err="1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조정등이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 필요한 것으로 파악됨</a:t>
            </a:r>
            <a:endParaRPr kumimoji="1" lang="en-US" altLang="ko-KR" sz="3200" dirty="0">
              <a:ln w="12700" cap="flat" cmpd="sng" algn="ctr">
                <a:solidFill>
                  <a:sysClr val="windowText" lastClr="000000"/>
                </a:solidFill>
                <a:prstDash val="solid"/>
                <a:miter/>
              </a:ln>
              <a:solidFill>
                <a:sysClr val="windowText" lastClr="000000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28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8462" y="5157631"/>
            <a:ext cx="1957920" cy="1689071"/>
          </a:xfrm>
          <a:prstGeom prst="rect">
            <a:avLst/>
          </a:prstGeom>
        </p:spPr>
      </p:pic>
      <p:pic>
        <p:nvPicPr>
          <p:cNvPr id="1029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58104" y="3641915"/>
            <a:ext cx="1835042" cy="1609085"/>
          </a:xfrm>
          <a:prstGeom prst="rect">
            <a:avLst/>
          </a:prstGeom>
        </p:spPr>
      </p:pic>
      <p:pic>
        <p:nvPicPr>
          <p:cNvPr id="1030" name="그림 4"/>
          <p:cNvPicPr>
            <a:picLocks noChangeAspect="1"/>
          </p:cNvPicPr>
          <p:nvPr/>
        </p:nvPicPr>
        <p:blipFill rotWithShape="1">
          <a:blip r:embed="rId3"/>
          <a:srcRect l="34260" t="9870" r="38640" b="36450"/>
          <a:stretch>
            <a:fillRect/>
          </a:stretch>
        </p:blipFill>
        <p:spPr>
          <a:xfrm>
            <a:off x="7601309" y="4906317"/>
            <a:ext cx="2133948" cy="2024001"/>
          </a:xfrm>
          <a:prstGeom prst="rect">
            <a:avLst/>
          </a:prstGeom>
        </p:spPr>
      </p:pic>
      <p:pic>
        <p:nvPicPr>
          <p:cNvPr id="1026" name="Picture 2" descr="느낌표에 대한 이미지 검색결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694619" y="1607000"/>
            <a:ext cx="3906613" cy="44382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260275" y="-57564"/>
            <a:ext cx="2538312" cy="2828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3" y="430555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" y="1736349"/>
            <a:ext cx="1959134" cy="18658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1B7BC-39A3-448B-BE72-DC4DE6B4BBEA}"/>
              </a:ext>
            </a:extLst>
          </p:cNvPr>
          <p:cNvSpPr/>
          <p:nvPr/>
        </p:nvSpPr>
        <p:spPr>
          <a:xfrm>
            <a:off x="2450812" y="1596149"/>
            <a:ext cx="7566023" cy="41857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분석방안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lvl="1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데이터 선택</a:t>
            </a:r>
            <a:endParaRPr lang="en-US" altLang="ko-K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모델 선택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US" altLang="ko-K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예측 과제 </a:t>
            </a:r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시각화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DB0AB-2440-410C-A58E-E57A074AB95C}"/>
              </a:ext>
            </a:extLst>
          </p:cNvPr>
          <p:cNvSpPr txBox="1"/>
          <p:nvPr/>
        </p:nvSpPr>
        <p:spPr>
          <a:xfrm>
            <a:off x="218693" y="210060"/>
            <a:ext cx="208101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 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DF899D-7A9B-47F4-B186-D8FE6DA0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2100970" y="148616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/>
          <p:cNvSpPr/>
          <p:nvPr/>
        </p:nvSpPr>
        <p:spPr>
          <a:xfrm>
            <a:off x="293887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07392" y="1003150"/>
            <a:ext cx="3328909" cy="5374232"/>
            <a:chOff x="152213" y="1094382"/>
            <a:chExt cx="3456123" cy="5374232"/>
          </a:xfrm>
        </p:grpSpPr>
        <p:sp>
          <p:nvSpPr>
            <p:cNvPr id="5" name="TextBox 4"/>
            <p:cNvSpPr txBox="1"/>
            <p:nvPr/>
          </p:nvSpPr>
          <p:spPr>
            <a:xfrm>
              <a:off x="567158" y="1805799"/>
              <a:ext cx="3041178" cy="466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 dirty="0"/>
                <a:t>감귤 생산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기온</a:t>
              </a:r>
            </a:p>
            <a:p>
              <a:pPr lvl="0">
                <a:defRPr/>
              </a:pPr>
              <a:r>
                <a:rPr lang="ko-KR" altLang="en-US" sz="2500" dirty="0"/>
                <a:t> </a:t>
              </a:r>
              <a:r>
                <a:rPr lang="en-US" altLang="ko-KR" sz="2500" dirty="0"/>
                <a:t>- </a:t>
              </a:r>
              <a:r>
                <a:rPr lang="ko-KR" altLang="en-US" sz="2500" dirty="0"/>
                <a:t>강수량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일조량 </a:t>
              </a:r>
              <a:r>
                <a:rPr lang="en-US" altLang="ko-KR" sz="2500" dirty="0"/>
                <a:t>/ </a:t>
              </a:r>
              <a:r>
                <a:rPr lang="ko-KR" altLang="en-US" sz="2500" dirty="0"/>
                <a:t>습도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공급면적</a:t>
              </a:r>
            </a:p>
            <a:p>
              <a:pPr lvl="0">
                <a:defRPr/>
              </a:pPr>
              <a:endParaRPr lang="en-US" altLang="ko-KR" sz="2500" dirty="0"/>
            </a:p>
            <a:p>
              <a:pPr lvl="0">
                <a:defRPr/>
              </a:pPr>
              <a:r>
                <a:rPr lang="ko-KR" altLang="en-US" sz="2500" dirty="0"/>
                <a:t>감귤 소비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구입 액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구매빈도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en-US" altLang="ko-KR" sz="2400" dirty="0"/>
                <a:t>1</a:t>
              </a:r>
              <a:r>
                <a:rPr lang="ko-KR" altLang="en-US" sz="2400" dirty="0"/>
                <a:t>회평균구입액</a:t>
              </a:r>
              <a:endParaRPr lang="en-US" altLang="ko-KR" sz="2400" dirty="0"/>
            </a:p>
            <a:p>
              <a:pPr marL="342900" indent="-342900">
                <a:buFontTx/>
                <a:buChar char="-"/>
                <a:defRPr/>
              </a:pPr>
              <a:endParaRPr lang="en-US" altLang="ko-KR" sz="2400" dirty="0"/>
            </a:p>
            <a:p>
              <a:pPr>
                <a:defRPr/>
              </a:pPr>
              <a:r>
                <a:rPr lang="ko-KR" altLang="en-US" sz="2400" dirty="0"/>
                <a:t>감귤 가공식품 </a:t>
              </a:r>
              <a:endParaRPr lang="en-US" altLang="ko-KR" sz="2400" dirty="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/>
          <p:cNvSpPr/>
          <p:nvPr/>
        </p:nvSpPr>
        <p:spPr>
          <a:xfrm>
            <a:off x="3474615" y="197968"/>
            <a:ext cx="2636815" cy="593455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3356980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/>
          <p:cNvSpPr/>
          <p:nvPr/>
        </p:nvSpPr>
        <p:spPr>
          <a:xfrm>
            <a:off x="3797797" y="1698750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생산량</a:t>
            </a:r>
          </a:p>
        </p:txBody>
      </p:sp>
      <p:sp>
        <p:nvSpPr>
          <p:cNvPr id="25" name="사각형: 잘린 한쪽 모서리 24"/>
          <p:cNvSpPr/>
          <p:nvPr/>
        </p:nvSpPr>
        <p:spPr>
          <a:xfrm>
            <a:off x="3796991" y="2193818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소비량</a:t>
            </a:r>
          </a:p>
        </p:txBody>
      </p:sp>
      <p:sp>
        <p:nvSpPr>
          <p:cNvPr id="26" name="사각형: 잘린 한쪽 모서리 25"/>
          <p:cNvSpPr/>
          <p:nvPr/>
        </p:nvSpPr>
        <p:spPr>
          <a:xfrm>
            <a:off x="3797797" y="2686496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유통과정</a:t>
            </a: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SET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740093" y="2304746"/>
              <a:ext cx="1084394" cy="893548"/>
            </a:xfrm>
            <a:prstGeom prst="rect">
              <a:avLst/>
            </a:prstGeom>
            <a:noFill/>
          </p:spPr>
        </p:pic>
        <p:pic>
          <p:nvPicPr>
            <p:cNvPr id="2056" name="Picture 8" descr="회귀분석에 대한 이미지 검색결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740093" y="333623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58" name="Picture 10" descr="랜덤포레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6733118" y="436772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60" name="Picture 12" descr="Kmeans에 대한 이미지 검색결과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6733719" y="5457572"/>
              <a:ext cx="1084394" cy="893548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7929341" y="2287870"/>
              <a:ext cx="1503938" cy="9121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/>
                <a:t>시계열분석</a:t>
              </a:r>
            </a:p>
            <a:p>
              <a:pPr lvl="0">
                <a:defRPr/>
              </a:pPr>
              <a:r>
                <a:rPr lang="ko-KR" altLang="en-US" sz="1100"/>
                <a:t>시간의 흐름에 따른</a:t>
              </a:r>
            </a:p>
            <a:p>
              <a:pPr lvl="0">
                <a:defRPr/>
              </a:pPr>
              <a:r>
                <a:rPr lang="ko-KR" altLang="en-US" sz="1100"/>
                <a:t>일정한 간격마다의</a:t>
              </a:r>
            </a:p>
            <a:p>
              <a:pPr lvl="0">
                <a:defRPr/>
              </a:pPr>
              <a:r>
                <a:rPr lang="ko-KR" altLang="en-US" sz="1100"/>
                <a:t>변화를 통계학적으로</a:t>
              </a:r>
            </a:p>
            <a:p>
              <a:pPr lvl="0">
                <a:defRPr/>
              </a:pPr>
              <a:r>
                <a:rPr lang="ko-KR" altLang="en-US" sz="1100"/>
                <a:t>분석하는 모형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9341" y="3322319"/>
              <a:ext cx="1540806" cy="9152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2.  </a:t>
              </a:r>
              <a:r>
                <a:rPr lang="ko-KR" altLang="en-US" sz="1100"/>
                <a:t>회귀분석</a:t>
              </a:r>
            </a:p>
            <a:p>
              <a:pPr lvl="0">
                <a:defRPr/>
              </a:pPr>
              <a:r>
                <a:rPr lang="ko-KR" altLang="en-US" sz="1100"/>
                <a:t>유효변수</a:t>
              </a:r>
              <a:r>
                <a:rPr lang="en-US" altLang="ko-KR" sz="1100"/>
                <a:t>(</a:t>
              </a:r>
              <a:r>
                <a:rPr lang="ko-KR" altLang="en-US" sz="1100"/>
                <a:t>독립변수</a:t>
              </a:r>
              <a:r>
                <a:rPr lang="en-US" altLang="ko-KR" sz="1100"/>
                <a:t>)</a:t>
              </a:r>
              <a:r>
                <a:rPr lang="ko-KR" altLang="en-US" sz="1100"/>
                <a:t>의</a:t>
              </a:r>
            </a:p>
            <a:p>
              <a:pPr lvl="0">
                <a:defRPr/>
              </a:pPr>
              <a:r>
                <a:rPr lang="ko-KR" altLang="en-US" sz="1100"/>
                <a:t>변화에 따라 결과가</a:t>
              </a:r>
            </a:p>
            <a:p>
              <a:pPr lvl="0">
                <a:defRPr/>
              </a:pPr>
              <a:r>
                <a:rPr lang="ko-KR" altLang="en-US" sz="1100"/>
                <a:t>얼마나 변화하는지를</a:t>
              </a:r>
            </a:p>
            <a:p>
              <a:pPr lvl="0">
                <a:defRPr/>
              </a:pPr>
              <a:r>
                <a:rPr lang="ko-KR" altLang="en-US" sz="1100"/>
                <a:t>예측하는 모형</a:t>
              </a:r>
              <a:endParaRPr lang="en-US" altLang="ko-KR" sz="11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21952" y="4414492"/>
              <a:ext cx="1684612" cy="747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3. </a:t>
              </a:r>
              <a:r>
                <a:rPr lang="ko-KR" altLang="en-US" sz="1100"/>
                <a:t>랜덤 포레스트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다수의 의사결정 나무를</a:t>
              </a:r>
            </a:p>
            <a:p>
              <a:pPr lvl="0">
                <a:defRPr/>
              </a:pPr>
              <a:r>
                <a:rPr lang="ko-KR" altLang="en-US" sz="1100"/>
                <a:t>결합하여 분석하는 모형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29341" y="5478467"/>
              <a:ext cx="1503938" cy="7492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4. KMeans (</a:t>
              </a:r>
              <a:r>
                <a:rPr lang="ko-KR" altLang="en-US" sz="1100"/>
                <a:t>군집화</a:t>
              </a:r>
              <a:r>
                <a:rPr lang="en-US" altLang="ko-KR" sz="1100"/>
                <a:t>)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각 특성을 분석해서</a:t>
              </a:r>
            </a:p>
            <a:p>
              <a:pPr lvl="0">
                <a:defRPr/>
              </a:pPr>
              <a:r>
                <a:rPr lang="ko-KR" altLang="en-US" sz="1100"/>
                <a:t>군집화</a:t>
              </a:r>
              <a:endParaRPr lang="en-US" altLang="ko-KR" sz="1100"/>
            </a:p>
          </p:txBody>
        </p:sp>
      </p:grpSp>
      <p:sp>
        <p:nvSpPr>
          <p:cNvPr id="56" name="사각형: 둥근 모서리 55"/>
          <p:cNvSpPr/>
          <p:nvPr/>
        </p:nvSpPr>
        <p:spPr>
          <a:xfrm>
            <a:off x="9510030" y="192127"/>
            <a:ext cx="2418122" cy="599296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9423581" y="851256"/>
            <a:ext cx="2636815" cy="582078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95814" y="785055"/>
            <a:ext cx="294731" cy="130621"/>
          </a:xfrm>
          <a:prstGeom prst="rect">
            <a:avLst/>
          </a:prstGeom>
          <a:noFill/>
        </p:spPr>
      </p:pic>
      <p:sp>
        <p:nvSpPr>
          <p:cNvPr id="64" name="사각형: 둥근 모서리 63"/>
          <p:cNvSpPr/>
          <p:nvPr/>
        </p:nvSpPr>
        <p:spPr>
          <a:xfrm>
            <a:off x="9683152" y="918454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62" name="Picture 14" descr="시계열 그래프에 대한 이미지 검색결과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817897" y="1361334"/>
            <a:ext cx="933238" cy="1062699"/>
          </a:xfrm>
          <a:prstGeom prst="rect">
            <a:avLst/>
          </a:prstGeom>
          <a:noFill/>
        </p:spPr>
      </p:pic>
      <p:pic>
        <p:nvPicPr>
          <p:cNvPr id="2068" name="Picture 20" descr="회귀분석에 대한 이미지 검색결과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0751135" y="1367006"/>
            <a:ext cx="962239" cy="1057028"/>
          </a:xfrm>
          <a:prstGeom prst="rect">
            <a:avLst/>
          </a:prstGeom>
          <a:noFill/>
        </p:spPr>
      </p:pic>
      <p:sp>
        <p:nvSpPr>
          <p:cNvPr id="69" name="사각형: 둥근 모서리 68"/>
          <p:cNvSpPr/>
          <p:nvPr/>
        </p:nvSpPr>
        <p:spPr>
          <a:xfrm>
            <a:off x="9737357" y="3343118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0" name="Picture 22" descr="군집화에 대한 이미지 검색결과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9790949" y="4162972"/>
            <a:ext cx="2016869" cy="1110520"/>
          </a:xfrm>
          <a:prstGeom prst="rect">
            <a:avLst/>
          </a:prstGeom>
          <a:noFill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062246F-4649-49BF-97BE-92DA2EABE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40" y="5882231"/>
            <a:ext cx="526738" cy="475536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004F833-B499-4184-8C23-8914C54CE04A}"/>
              </a:ext>
            </a:extLst>
          </p:cNvPr>
          <p:cNvSpPr/>
          <p:nvPr/>
        </p:nvSpPr>
        <p:spPr>
          <a:xfrm>
            <a:off x="9758669" y="3652032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소비패턴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6098" y="143930"/>
            <a:ext cx="3846174" cy="1745858"/>
            <a:chOff x="948263" y="105257"/>
            <a:chExt cx="3965633" cy="1028608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099524" y="32516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일정표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784780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en-US" altLang="ko-KR" dirty="0"/>
              <a:t>~ 19</a:t>
            </a:r>
            <a:r>
              <a:rPr lang="ko-KR" altLang="en-US" dirty="0"/>
              <a:t>일</a:t>
            </a:r>
            <a:endParaRPr lang="en-US" altLang="ko-KR" dirty="0"/>
          </a:p>
          <a:p>
            <a:pPr algn="ctr"/>
            <a:r>
              <a:rPr lang="en-US" altLang="ko-KR" dirty="0"/>
              <a:t>Data </a:t>
            </a:r>
            <a:r>
              <a:rPr lang="ko-KR" altLang="en-US" dirty="0"/>
              <a:t>수집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251A53-E162-4E47-9296-5B50F401DCDD}"/>
              </a:ext>
            </a:extLst>
          </p:cNvPr>
          <p:cNvSpPr/>
          <p:nvPr/>
        </p:nvSpPr>
        <p:spPr>
          <a:xfrm>
            <a:off x="6750466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preprocessing &amp;</a:t>
            </a:r>
          </a:p>
          <a:p>
            <a:pPr algn="ctr"/>
            <a:r>
              <a:rPr lang="ko-KR" altLang="en-US" dirty="0"/>
              <a:t>시각화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AE589E-BA9A-4674-A950-1813169F566C}"/>
              </a:ext>
            </a:extLst>
          </p:cNvPr>
          <p:cNvSpPr/>
          <p:nvPr/>
        </p:nvSpPr>
        <p:spPr>
          <a:xfrm>
            <a:off x="5376772" y="2335428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CC6CE0-8F28-4525-988C-8EEAD2E24CCC}"/>
              </a:ext>
            </a:extLst>
          </p:cNvPr>
          <p:cNvSpPr/>
          <p:nvPr/>
        </p:nvSpPr>
        <p:spPr>
          <a:xfrm>
            <a:off x="1799649" y="3880396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</a:t>
            </a:r>
            <a:r>
              <a:rPr lang="en-US" altLang="ko-KR" dirty="0"/>
              <a:t>~ 22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Modeling &amp;</a:t>
            </a:r>
          </a:p>
          <a:p>
            <a:pPr algn="ctr"/>
            <a:r>
              <a:rPr lang="en-US" altLang="ko-KR" dirty="0"/>
              <a:t>Model </a:t>
            </a:r>
            <a:r>
              <a:rPr lang="ko-KR" altLang="en-US" dirty="0"/>
              <a:t>검증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FDC52DE-21EA-4051-A8C5-3E72FD6EDA65}"/>
              </a:ext>
            </a:extLst>
          </p:cNvPr>
          <p:cNvSpPr/>
          <p:nvPr/>
        </p:nvSpPr>
        <p:spPr>
          <a:xfrm>
            <a:off x="6750466" y="3880395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 </a:t>
            </a:r>
            <a:r>
              <a:rPr lang="en-US" altLang="ko-KR" dirty="0"/>
              <a:t>~</a:t>
            </a:r>
          </a:p>
          <a:p>
            <a:pPr algn="ctr"/>
            <a:r>
              <a:rPr lang="en-US" altLang="ko-KR" dirty="0"/>
              <a:t>Project </a:t>
            </a:r>
            <a:r>
              <a:rPr lang="ko-KR" altLang="en-US" dirty="0"/>
              <a:t>발표</a:t>
            </a:r>
            <a:r>
              <a:rPr lang="en-US" altLang="ko-KR" dirty="0"/>
              <a:t> 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5347180" y="4520315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9184" y="405990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43116" y="697017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AB776-D6BC-481C-9281-84D705EBB8FB}"/>
              </a:ext>
            </a:extLst>
          </p:cNvPr>
          <p:cNvSpPr txBox="1"/>
          <p:nvPr/>
        </p:nvSpPr>
        <p:spPr>
          <a:xfrm>
            <a:off x="1623843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송 지영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1E8935-E692-4A14-80E2-024DF07E2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515" y="1859822"/>
            <a:ext cx="1266824" cy="12858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30F95D-8C96-482A-8A14-7BD681B54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883" y="1869346"/>
            <a:ext cx="1266825" cy="12447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258FDD-DDF9-4990-A764-F2241F619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128" y="1869347"/>
            <a:ext cx="1266824" cy="1276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D8742F-0742-4275-889F-957787820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207" y="1859822"/>
            <a:ext cx="1266824" cy="1276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123B80-BABF-41AF-AC0E-72D6BAFF96F2}"/>
              </a:ext>
            </a:extLst>
          </p:cNvPr>
          <p:cNvSpPr txBox="1"/>
          <p:nvPr/>
        </p:nvSpPr>
        <p:spPr>
          <a:xfrm>
            <a:off x="3641427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정 규진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4E4FF-30B7-40BB-AB41-EA250A4894B8}"/>
              </a:ext>
            </a:extLst>
          </p:cNvPr>
          <p:cNvSpPr txBox="1"/>
          <p:nvPr/>
        </p:nvSpPr>
        <p:spPr>
          <a:xfrm>
            <a:off x="5482615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장 하림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6492C-8FD6-46FA-9D3B-128384D7F2FF}"/>
              </a:ext>
            </a:extLst>
          </p:cNvPr>
          <p:cNvSpPr txBox="1"/>
          <p:nvPr/>
        </p:nvSpPr>
        <p:spPr>
          <a:xfrm>
            <a:off x="7378715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임 영택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33322E-01D0-4CE9-8FC9-2E28F0DDACDE}"/>
              </a:ext>
            </a:extLst>
          </p:cNvPr>
          <p:cNvSpPr txBox="1"/>
          <p:nvPr/>
        </p:nvSpPr>
        <p:spPr>
          <a:xfrm>
            <a:off x="1753336" y="3828665"/>
            <a:ext cx="13719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 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흐름 분석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3B121-C64E-481D-B91B-193794B2A6C2}"/>
              </a:ext>
            </a:extLst>
          </p:cNvPr>
          <p:cNvSpPr txBox="1"/>
          <p:nvPr/>
        </p:nvSpPr>
        <p:spPr>
          <a:xfrm>
            <a:off x="3781207" y="3828665"/>
            <a:ext cx="13719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분석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검증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담당자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357E76-3474-4118-B670-9DCF4BF8B993}"/>
              </a:ext>
            </a:extLst>
          </p:cNvPr>
          <p:cNvSpPr txBox="1"/>
          <p:nvPr/>
        </p:nvSpPr>
        <p:spPr>
          <a:xfrm>
            <a:off x="5612108" y="3828665"/>
            <a:ext cx="1371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 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64636-2F69-4ADF-80ED-C79A8A4187B9}"/>
              </a:ext>
            </a:extLst>
          </p:cNvPr>
          <p:cNvSpPr txBox="1"/>
          <p:nvPr/>
        </p:nvSpPr>
        <p:spPr>
          <a:xfrm>
            <a:off x="7508208" y="3828665"/>
            <a:ext cx="150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매니저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63E1FC-968F-4573-8B8E-9ABC4FECF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5884" y="1869345"/>
            <a:ext cx="1266824" cy="124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64943" y="465508"/>
            <a:ext cx="4327849" cy="4077081"/>
            <a:chOff x="948263" y="113598"/>
            <a:chExt cx="3565583" cy="102026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37240" r="30460"/>
            <a:stretch>
              <a:fillRect/>
            </a:stretch>
          </p:blipFill>
          <p:spPr>
            <a:xfrm rot="3367540">
              <a:off x="3496953" y="-200578"/>
              <a:ext cx="171747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64116" y="458594"/>
              <a:ext cx="3049730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제주감귤 설명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64116" y="648100"/>
              <a:ext cx="2755341" cy="255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문제점 파악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564943" y="697017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발표순서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B7945-F938-4DD6-B8B9-EF80B4ECEB54}"/>
              </a:ext>
            </a:extLst>
          </p:cNvPr>
          <p:cNvSpPr txBox="1"/>
          <p:nvPr/>
        </p:nvSpPr>
        <p:spPr>
          <a:xfrm>
            <a:off x="1191077" y="3375788"/>
            <a:ext cx="3344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-</a:t>
            </a:r>
            <a:r>
              <a: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분석 방안</a:t>
            </a:r>
          </a:p>
        </p:txBody>
      </p:sp>
    </p:spTree>
    <p:extLst>
      <p:ext uri="{BB962C8B-B14F-4D97-AF65-F5344CB8AC3E}">
        <p14:creationId xmlns:p14="http://schemas.microsoft.com/office/powerpoint/2010/main" val="29703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2160" y="731830"/>
            <a:ext cx="628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 하면 생각나는 대표 과일   </a:t>
            </a:r>
            <a:r>
              <a:rPr kumimoji="1" lang="ko-KR" altLang="en-US" sz="32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감귤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0B388EB-034C-472F-81AE-F3592F43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7607043" y="547167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8AD87B-84DC-4E57-9F7F-83B648D30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3"/>
          <a:stretch/>
        </p:blipFill>
        <p:spPr>
          <a:xfrm>
            <a:off x="1607782" y="2517259"/>
            <a:ext cx="4869058" cy="4021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88424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생산산업 중 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 농수산업이 차지하는 비율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anum Gothic"/>
                <a:ea typeface="Nanum Gothic"/>
                <a:cs typeface="Nanum Gothic"/>
              </a:rPr>
              <a:t> </a:t>
            </a:r>
            <a:r>
              <a:rPr kumimoji="1"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latin typeface="Nanum Gothic"/>
                <a:ea typeface="Nanum Gothic"/>
                <a:cs typeface="Nanum Gothic"/>
              </a:rPr>
              <a:t>27%</a:t>
            </a:r>
            <a:endParaRPr kumimoji="1" lang="ko-KR" altLang="en-US" sz="2800" b="1" dirty="0">
              <a:ln w="22225">
                <a:solidFill>
                  <a:schemeClr val="accent2"/>
                </a:solidFill>
                <a:prstDash val="solid"/>
              </a:ln>
              <a:latin typeface="Nanum Gothic"/>
              <a:ea typeface="Nanum Gothic"/>
              <a:cs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56" y="1603344"/>
            <a:ext cx="28667248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제주 지역의 </a:t>
            </a:r>
            <a:r>
              <a:rPr lang="ko-KR" altLang="en-US" sz="2400" dirty="0" err="1"/>
              <a:t>과실류</a:t>
            </a:r>
            <a:r>
              <a:rPr lang="ko-KR" altLang="en-US" sz="2400" dirty="0"/>
              <a:t> 생산량 은 </a:t>
            </a:r>
          </a:p>
          <a:p>
            <a:pPr lvl="0">
              <a:defRPr/>
            </a:pPr>
            <a:r>
              <a:rPr lang="ko-KR" altLang="en-US" sz="2400" dirty="0"/>
              <a:t>우리나라 전체 산출량에서 높은 비중을 차지</a:t>
            </a:r>
            <a:endParaRPr lang="en-US" altLang="ko-KR" sz="2400" dirty="0"/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전국 감귤생산량 중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제주도내 생산량은 </a:t>
            </a:r>
            <a:endParaRPr lang="en-US" altLang="ko-KR" dirty="0"/>
          </a:p>
          <a:p>
            <a:pPr lvl="0">
              <a:defRPr/>
            </a:pPr>
            <a:r>
              <a:rPr lang="en-US" altLang="ko-KR" sz="2800" dirty="0">
                <a:solidFill>
                  <a:srgbClr val="FF0000"/>
                </a:solidFill>
              </a:rPr>
              <a:t>99.8%</a:t>
            </a:r>
            <a:r>
              <a:rPr lang="ko-KR" altLang="en-US" dirty="0"/>
              <a:t>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D3D7A2-C3BD-4891-AC85-182E7633F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8"/>
          <a:stretch/>
        </p:blipFill>
        <p:spPr>
          <a:xfrm>
            <a:off x="6569044" y="3177183"/>
            <a:ext cx="5295900" cy="3383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2175-C276-4CF2-A57B-B1BE4DCF0BD1}"/>
              </a:ext>
            </a:extLst>
          </p:cNvPr>
          <p:cNvSpPr txBox="1"/>
          <p:nvPr/>
        </p:nvSpPr>
        <p:spPr>
          <a:xfrm>
            <a:off x="7942119" y="643457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통계청 </a:t>
            </a:r>
            <a:r>
              <a:rPr lang="en-US" altLang="ko-KR" dirty="0"/>
              <a:t>2018</a:t>
            </a:r>
            <a:r>
              <a:rPr lang="ko-KR" altLang="en-US" dirty="0"/>
              <a:t>년 농림어업조사 결과 발표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B3191C-FC9B-467E-ABA9-2D753B83ADCE}"/>
              </a:ext>
            </a:extLst>
          </p:cNvPr>
          <p:cNvSpPr/>
          <p:nvPr/>
        </p:nvSpPr>
        <p:spPr>
          <a:xfrm>
            <a:off x="7757565" y="4532811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C074FE-D0EF-4CF2-A842-C1FBA444F369}"/>
              </a:ext>
            </a:extLst>
          </p:cNvPr>
          <p:cNvSpPr/>
          <p:nvPr/>
        </p:nvSpPr>
        <p:spPr>
          <a:xfrm>
            <a:off x="7757564" y="5393725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F37B77-D3E1-4CAE-91FB-DDE076CE304C}"/>
              </a:ext>
            </a:extLst>
          </p:cNvPr>
          <p:cNvSpPr/>
          <p:nvPr/>
        </p:nvSpPr>
        <p:spPr>
          <a:xfrm>
            <a:off x="7757563" y="5821965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1742BC-C6F6-4984-9E15-99CAA150B63D}"/>
              </a:ext>
            </a:extLst>
          </p:cNvPr>
          <p:cNvSpPr/>
          <p:nvPr/>
        </p:nvSpPr>
        <p:spPr>
          <a:xfrm>
            <a:off x="9673208" y="4515393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5F70F0-689A-4471-9590-A4DACD521A29}"/>
              </a:ext>
            </a:extLst>
          </p:cNvPr>
          <p:cNvSpPr/>
          <p:nvPr/>
        </p:nvSpPr>
        <p:spPr>
          <a:xfrm>
            <a:off x="9673208" y="5393725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E99256-4FF7-423F-A6DF-D429216F1DD1}"/>
              </a:ext>
            </a:extLst>
          </p:cNvPr>
          <p:cNvSpPr/>
          <p:nvPr/>
        </p:nvSpPr>
        <p:spPr>
          <a:xfrm>
            <a:off x="9673208" y="5821965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4708" y="1038308"/>
            <a:ext cx="7101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062974E-F6B9-4DF1-A34B-DC6F4077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25" y="3556102"/>
            <a:ext cx="2715578" cy="2548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0336" y="379337"/>
            <a:ext cx="552747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실제로 귤들은 버려 지기 까지 하는 상황</a:t>
            </a:r>
            <a:endParaRPr kumimoji="1" lang="en-US" altLang="ko-KR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그리고 가공용 감귤까지도 폐기수순을 밟고있는 상황</a:t>
            </a:r>
          </a:p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146" y="782008"/>
            <a:ext cx="4873608" cy="3527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FD752-A205-40C5-8F29-9C3CEA05B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384" y="1302667"/>
            <a:ext cx="4706333" cy="3034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0C6AF-A214-41EA-A357-C02B3A0457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48392" y="3095092"/>
            <a:ext cx="3421185" cy="294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7F169D-4CF2-4E58-971D-C4A3F235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4" y="1519372"/>
            <a:ext cx="5407516" cy="4814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8EF6A-F5FC-4DFE-9374-7B6B14B86E9E}"/>
              </a:ext>
            </a:extLst>
          </p:cNvPr>
          <p:cNvSpPr txBox="1"/>
          <p:nvPr/>
        </p:nvSpPr>
        <p:spPr>
          <a:xfrm>
            <a:off x="3488210" y="654886"/>
            <a:ext cx="54024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실제로 생산량이 증가해서 귤들이 버려지는 것인가</a:t>
            </a:r>
            <a:r>
              <a:rPr kumimoji="1" lang="en-US" altLang="ko-KR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?</a:t>
            </a:r>
            <a:endParaRPr kumimoji="1" lang="ko-KR" altLang="en-US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E012A6-FD2D-4255-943C-818D83720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19372"/>
            <a:ext cx="5407515" cy="48143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C5CAE4-F80B-4241-9BB1-954F25B7BB89}"/>
              </a:ext>
            </a:extLst>
          </p:cNvPr>
          <p:cNvSpPr/>
          <p:nvPr/>
        </p:nvSpPr>
        <p:spPr>
          <a:xfrm>
            <a:off x="3056709" y="2049634"/>
            <a:ext cx="65314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63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그런데 최근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364</Words>
  <Application>Microsoft Office PowerPoint</Application>
  <PresentationFormat>와이드스크린</PresentationFormat>
  <Paragraphs>138</Paragraphs>
  <Slides>15</Slides>
  <Notes>4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Giddyup Std</vt:lpstr>
      <vt:lpstr>Nanum Gothic</vt:lpstr>
      <vt:lpstr>나눔스퀘어</vt:lpstr>
      <vt:lpstr>맑은 고딕</vt:lpstr>
      <vt:lpstr>함초롬바탕 확장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ICT01_06</cp:lastModifiedBy>
  <cp:revision>93</cp:revision>
  <dcterms:created xsi:type="dcterms:W3CDTF">2016-11-29T09:26:18Z</dcterms:created>
  <dcterms:modified xsi:type="dcterms:W3CDTF">2020-01-17T01:54:14Z</dcterms:modified>
  <cp:version>1000.0000.01</cp:version>
</cp:coreProperties>
</file>